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6" r:id="rId2"/>
    <p:sldId id="265" r:id="rId3"/>
    <p:sldId id="259" r:id="rId4"/>
    <p:sldId id="275" r:id="rId5"/>
    <p:sldId id="282" r:id="rId6"/>
    <p:sldId id="281" r:id="rId7"/>
    <p:sldId id="276" r:id="rId8"/>
    <p:sldId id="277" r:id="rId9"/>
    <p:sldId id="279" r:id="rId10"/>
    <p:sldId id="278" r:id="rId11"/>
    <p:sldId id="280"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0CBD5E06-080E-4BFD-BA78-8962F244D67D}" type="datetimeFigureOut">
              <a:rPr lang="es-ES" smtClean="0"/>
              <a:t>17/03/2022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1CE6F3-0DF9-4A66-81D0-229CD51B9E44}" type="slidenum">
              <a:rPr lang="es-ES" smtClean="0"/>
              <a:t>‹Nº›</a:t>
            </a:fld>
            <a:endParaRPr lang="es-ES"/>
          </a:p>
        </p:txBody>
      </p:sp>
    </p:spTree>
    <p:extLst>
      <p:ext uri="{BB962C8B-B14F-4D97-AF65-F5344CB8AC3E}">
        <p14:creationId xmlns:p14="http://schemas.microsoft.com/office/powerpoint/2010/main" val="151337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CBD5E06-080E-4BFD-BA78-8962F244D67D}" type="datetimeFigureOut">
              <a:rPr lang="es-ES" smtClean="0"/>
              <a:t>17/03/2022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1CE6F3-0DF9-4A66-81D0-229CD51B9E44}" type="slidenum">
              <a:rPr lang="es-ES" smtClean="0"/>
              <a:t>‹Nº›</a:t>
            </a:fld>
            <a:endParaRPr lang="es-ES"/>
          </a:p>
        </p:txBody>
      </p:sp>
    </p:spTree>
    <p:extLst>
      <p:ext uri="{BB962C8B-B14F-4D97-AF65-F5344CB8AC3E}">
        <p14:creationId xmlns:p14="http://schemas.microsoft.com/office/powerpoint/2010/main" val="289108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CBD5E06-080E-4BFD-BA78-8962F244D67D}" type="datetimeFigureOut">
              <a:rPr lang="es-ES" smtClean="0"/>
              <a:t>17/03/2022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1CE6F3-0DF9-4A66-81D0-229CD51B9E44}" type="slidenum">
              <a:rPr lang="es-ES" smtClean="0"/>
              <a:t>‹Nº›</a:t>
            </a:fld>
            <a:endParaRPr lang="es-ES"/>
          </a:p>
        </p:txBody>
      </p:sp>
    </p:spTree>
    <p:extLst>
      <p:ext uri="{BB962C8B-B14F-4D97-AF65-F5344CB8AC3E}">
        <p14:creationId xmlns:p14="http://schemas.microsoft.com/office/powerpoint/2010/main" val="2897698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CBD5E06-080E-4BFD-BA78-8962F244D67D}" type="datetimeFigureOut">
              <a:rPr lang="es-ES" smtClean="0"/>
              <a:t>17/03/2022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1CE6F3-0DF9-4A66-81D0-229CD51B9E44}" type="slidenum">
              <a:rPr lang="es-ES" smtClean="0"/>
              <a:t>‹Nº›</a:t>
            </a:fld>
            <a:endParaRPr lang="es-ES"/>
          </a:p>
        </p:txBody>
      </p:sp>
    </p:spTree>
    <p:extLst>
      <p:ext uri="{BB962C8B-B14F-4D97-AF65-F5344CB8AC3E}">
        <p14:creationId xmlns:p14="http://schemas.microsoft.com/office/powerpoint/2010/main" val="140140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CBD5E06-080E-4BFD-BA78-8962F244D67D}" type="datetimeFigureOut">
              <a:rPr lang="es-ES" smtClean="0"/>
              <a:t>17/03/2022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1CE6F3-0DF9-4A66-81D0-229CD51B9E44}" type="slidenum">
              <a:rPr lang="es-ES" smtClean="0"/>
              <a:t>‹Nº›</a:t>
            </a:fld>
            <a:endParaRPr lang="es-ES"/>
          </a:p>
        </p:txBody>
      </p:sp>
    </p:spTree>
    <p:extLst>
      <p:ext uri="{BB962C8B-B14F-4D97-AF65-F5344CB8AC3E}">
        <p14:creationId xmlns:p14="http://schemas.microsoft.com/office/powerpoint/2010/main" val="134028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CBD5E06-080E-4BFD-BA78-8962F244D67D}" type="datetimeFigureOut">
              <a:rPr lang="es-ES" smtClean="0"/>
              <a:t>17/03/2022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1CE6F3-0DF9-4A66-81D0-229CD51B9E44}" type="slidenum">
              <a:rPr lang="es-ES" smtClean="0"/>
              <a:t>‹Nº›</a:t>
            </a:fld>
            <a:endParaRPr lang="es-ES"/>
          </a:p>
        </p:txBody>
      </p:sp>
    </p:spTree>
    <p:extLst>
      <p:ext uri="{BB962C8B-B14F-4D97-AF65-F5344CB8AC3E}">
        <p14:creationId xmlns:p14="http://schemas.microsoft.com/office/powerpoint/2010/main" val="357374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CBD5E06-080E-4BFD-BA78-8962F244D67D}" type="datetimeFigureOut">
              <a:rPr lang="es-ES" smtClean="0"/>
              <a:t>17/03/2022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71CE6F3-0DF9-4A66-81D0-229CD51B9E44}" type="slidenum">
              <a:rPr lang="es-ES" smtClean="0"/>
              <a:t>‹Nº›</a:t>
            </a:fld>
            <a:endParaRPr lang="es-ES"/>
          </a:p>
        </p:txBody>
      </p:sp>
    </p:spTree>
    <p:extLst>
      <p:ext uri="{BB962C8B-B14F-4D97-AF65-F5344CB8AC3E}">
        <p14:creationId xmlns:p14="http://schemas.microsoft.com/office/powerpoint/2010/main" val="418436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CBD5E06-080E-4BFD-BA78-8962F244D67D}" type="datetimeFigureOut">
              <a:rPr lang="es-ES" smtClean="0"/>
              <a:t>17/03/2022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71CE6F3-0DF9-4A66-81D0-229CD51B9E44}" type="slidenum">
              <a:rPr lang="es-ES" smtClean="0"/>
              <a:t>‹Nº›</a:t>
            </a:fld>
            <a:endParaRPr lang="es-ES"/>
          </a:p>
        </p:txBody>
      </p:sp>
    </p:spTree>
    <p:extLst>
      <p:ext uri="{BB962C8B-B14F-4D97-AF65-F5344CB8AC3E}">
        <p14:creationId xmlns:p14="http://schemas.microsoft.com/office/powerpoint/2010/main" val="222130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CBD5E06-080E-4BFD-BA78-8962F244D67D}" type="datetimeFigureOut">
              <a:rPr lang="es-ES" smtClean="0"/>
              <a:t>17/03/2022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71CE6F3-0DF9-4A66-81D0-229CD51B9E44}" type="slidenum">
              <a:rPr lang="es-ES" smtClean="0"/>
              <a:t>‹Nº›</a:t>
            </a:fld>
            <a:endParaRPr lang="es-ES"/>
          </a:p>
        </p:txBody>
      </p:sp>
    </p:spTree>
    <p:extLst>
      <p:ext uri="{BB962C8B-B14F-4D97-AF65-F5344CB8AC3E}">
        <p14:creationId xmlns:p14="http://schemas.microsoft.com/office/powerpoint/2010/main" val="326106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CBD5E06-080E-4BFD-BA78-8962F244D67D}" type="datetimeFigureOut">
              <a:rPr lang="es-ES" smtClean="0"/>
              <a:t>17/03/2022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1CE6F3-0DF9-4A66-81D0-229CD51B9E44}" type="slidenum">
              <a:rPr lang="es-ES" smtClean="0"/>
              <a:t>‹Nº›</a:t>
            </a:fld>
            <a:endParaRPr lang="es-ES"/>
          </a:p>
        </p:txBody>
      </p:sp>
    </p:spTree>
    <p:extLst>
      <p:ext uri="{BB962C8B-B14F-4D97-AF65-F5344CB8AC3E}">
        <p14:creationId xmlns:p14="http://schemas.microsoft.com/office/powerpoint/2010/main" val="249270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CBD5E06-080E-4BFD-BA78-8962F244D67D}" type="datetimeFigureOut">
              <a:rPr lang="es-ES" smtClean="0"/>
              <a:t>17/03/2022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1CE6F3-0DF9-4A66-81D0-229CD51B9E44}" type="slidenum">
              <a:rPr lang="es-ES" smtClean="0"/>
              <a:t>‹Nº›</a:t>
            </a:fld>
            <a:endParaRPr lang="es-ES"/>
          </a:p>
        </p:txBody>
      </p:sp>
    </p:spTree>
    <p:extLst>
      <p:ext uri="{BB962C8B-B14F-4D97-AF65-F5344CB8AC3E}">
        <p14:creationId xmlns:p14="http://schemas.microsoft.com/office/powerpoint/2010/main" val="4202744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BD5E06-080E-4BFD-BA78-8962F244D67D}" type="datetimeFigureOut">
              <a:rPr lang="es-ES" smtClean="0"/>
              <a:t>17/03/2022</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1CE6F3-0DF9-4A66-81D0-229CD51B9E44}" type="slidenum">
              <a:rPr lang="es-ES" smtClean="0"/>
              <a:t>‹Nº›</a:t>
            </a:fld>
            <a:endParaRPr lang="es-ES"/>
          </a:p>
        </p:txBody>
      </p:sp>
    </p:spTree>
    <p:extLst>
      <p:ext uri="{BB962C8B-B14F-4D97-AF65-F5344CB8AC3E}">
        <p14:creationId xmlns:p14="http://schemas.microsoft.com/office/powerpoint/2010/main" val="2405192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6510" y="5212504"/>
            <a:ext cx="8354728" cy="787652"/>
          </a:xfrm>
          <a:prstGeom prst="rect">
            <a:avLst/>
          </a:prstGeom>
        </p:spPr>
        <p:txBody>
          <a:bodyPr wrap="square">
            <a:spAutoFit/>
          </a:bodyPr>
          <a:lstStyle/>
          <a:p>
            <a:pPr algn="ctr">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Las inversiones sostenibles como motor de cambio frente a la emergencia climática</a:t>
            </a:r>
          </a:p>
          <a:p>
            <a:pPr algn="ctr">
              <a:lnSpc>
                <a:spcPct val="107000"/>
              </a:lnSpc>
              <a:spcAft>
                <a:spcPts val="800"/>
              </a:spcAft>
            </a:pPr>
            <a:r>
              <a:rPr lang="es-ES" b="1" dirty="0">
                <a:latin typeface="Calibri" panose="020F0502020204030204" pitchFamily="34" charset="0"/>
                <a:ea typeface="Calibri" panose="020F0502020204030204" pitchFamily="34" charset="0"/>
                <a:cs typeface="Times New Roman" panose="02020603050405020304" pitchFamily="18" charset="0"/>
              </a:rPr>
              <a:t>Asociación Española de Fundaciones AEF, 16 marzo 2022</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oogle Shape;62;p15"/>
          <p:cNvPicPr preferRelativeResize="0"/>
          <p:nvPr/>
        </p:nvPicPr>
        <p:blipFill>
          <a:blip r:embed="rId2">
            <a:alphaModFix/>
          </a:blip>
          <a:stretch>
            <a:fillRect/>
          </a:stretch>
        </p:blipFill>
        <p:spPr>
          <a:xfrm>
            <a:off x="0" y="639622"/>
            <a:ext cx="9144001" cy="4018925"/>
          </a:xfrm>
          <a:prstGeom prst="rect">
            <a:avLst/>
          </a:prstGeom>
          <a:noFill/>
          <a:ln w="9525" cap="flat" cmpd="sng">
            <a:solidFill>
              <a:srgbClr val="FF00FF"/>
            </a:solidFill>
            <a:prstDash val="solid"/>
            <a:round/>
            <a:headEnd type="none" w="sm" len="sm"/>
            <a:tailEnd type="none" w="sm" len="sm"/>
          </a:ln>
        </p:spPr>
      </p:pic>
      <p:pic>
        <p:nvPicPr>
          <p:cNvPr id="6" name="Imagen 5"/>
          <p:cNvPicPr>
            <a:picLocks noChangeAspect="1"/>
          </p:cNvPicPr>
          <p:nvPr/>
        </p:nvPicPr>
        <p:blipFill>
          <a:blip r:embed="rId3"/>
          <a:stretch>
            <a:fillRect/>
          </a:stretch>
        </p:blipFill>
        <p:spPr>
          <a:xfrm>
            <a:off x="680675" y="2051575"/>
            <a:ext cx="7230483" cy="1310754"/>
          </a:xfrm>
          <a:prstGeom prst="rect">
            <a:avLst/>
          </a:prstGeom>
        </p:spPr>
      </p:pic>
      <p:pic>
        <p:nvPicPr>
          <p:cNvPr id="7" name="Google Shape;98;p19"/>
          <p:cNvPicPr preferRelativeResize="0"/>
          <p:nvPr/>
        </p:nvPicPr>
        <p:blipFill rotWithShape="1">
          <a:blip r:embed="rId4">
            <a:alphaModFix/>
          </a:blip>
          <a:srcRect/>
          <a:stretch/>
        </p:blipFill>
        <p:spPr>
          <a:xfrm>
            <a:off x="8187241" y="798920"/>
            <a:ext cx="650100" cy="730703"/>
          </a:xfrm>
          <a:prstGeom prst="rect">
            <a:avLst/>
          </a:prstGeom>
          <a:noFill/>
          <a:ln>
            <a:noFill/>
          </a:ln>
        </p:spPr>
      </p:pic>
      <p:sp>
        <p:nvSpPr>
          <p:cNvPr id="8" name="CuadroTexto 7"/>
          <p:cNvSpPr txBox="1"/>
          <p:nvPr/>
        </p:nvSpPr>
        <p:spPr>
          <a:xfrm>
            <a:off x="813117" y="3581370"/>
            <a:ext cx="7517764" cy="523220"/>
          </a:xfrm>
          <a:prstGeom prst="rect">
            <a:avLst/>
          </a:prstGeom>
          <a:noFill/>
        </p:spPr>
        <p:txBody>
          <a:bodyPr wrap="none" rtlCol="0">
            <a:spAutoFit/>
          </a:bodyPr>
          <a:lstStyle/>
          <a:p>
            <a:r>
              <a:rPr lang="es-ES" sz="2800" dirty="0">
                <a:solidFill>
                  <a:schemeClr val="bg1"/>
                </a:solidFill>
              </a:rPr>
              <a:t>Mar Asunción, Responsable Clima y Energía WWF </a:t>
            </a:r>
            <a:r>
              <a:rPr lang="es-ES" dirty="0">
                <a:solidFill>
                  <a:schemeClr val="bg1"/>
                </a:solidFill>
              </a:rPr>
              <a:t> </a:t>
            </a:r>
          </a:p>
        </p:txBody>
      </p:sp>
    </p:spTree>
    <p:extLst>
      <p:ext uri="{BB962C8B-B14F-4D97-AF65-F5344CB8AC3E}">
        <p14:creationId xmlns:p14="http://schemas.microsoft.com/office/powerpoint/2010/main" val="886089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2;p19"/>
          <p:cNvSpPr txBox="1">
            <a:spLocks/>
          </p:cNvSpPr>
          <p:nvPr/>
        </p:nvSpPr>
        <p:spPr>
          <a:xfrm>
            <a:off x="0" y="28876"/>
            <a:ext cx="9144000" cy="572700"/>
          </a:xfrm>
          <a:prstGeom prst="rect">
            <a:avLst/>
          </a:prstGeom>
          <a:gradFill>
            <a:gsLst>
              <a:gs pos="0">
                <a:srgbClr val="FF00FF"/>
              </a:gs>
              <a:gs pos="25000">
                <a:srgbClr val="A543F4"/>
              </a:gs>
              <a:gs pos="60000">
                <a:srgbClr val="4A86E8"/>
              </a:gs>
              <a:gs pos="100000">
                <a:srgbClr val="FF9900"/>
              </a:gs>
            </a:gsLst>
            <a:lin ang="13500032" scaled="0"/>
          </a:gradFill>
        </p:spPr>
        <p:txBody>
          <a:bodyPr spcFirstLastPara="1" wrap="square" lIns="91425" tIns="91425" rIns="91425" bIns="91425" anchor="t" anchorCtr="0">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GB" b="1" dirty="0">
                <a:solidFill>
                  <a:schemeClr val="lt1"/>
                </a:solidFill>
              </a:rPr>
              <a:t> </a:t>
            </a:r>
            <a:r>
              <a:rPr lang="en-GB" sz="3100" b="1" dirty="0" err="1">
                <a:solidFill>
                  <a:schemeClr val="lt1"/>
                </a:solidFill>
              </a:rPr>
              <a:t>Mitigar</a:t>
            </a:r>
            <a:r>
              <a:rPr lang="en-GB" sz="3100" b="1" dirty="0">
                <a:solidFill>
                  <a:schemeClr val="lt1"/>
                </a:solidFill>
              </a:rPr>
              <a:t> </a:t>
            </a:r>
            <a:r>
              <a:rPr lang="en-GB" sz="3100" b="1" dirty="0" err="1">
                <a:solidFill>
                  <a:schemeClr val="lt1"/>
                </a:solidFill>
              </a:rPr>
              <a:t>riesgos</a:t>
            </a:r>
            <a:r>
              <a:rPr lang="en-GB" sz="3100" b="1" dirty="0">
                <a:solidFill>
                  <a:schemeClr val="lt1"/>
                </a:solidFill>
              </a:rPr>
              <a:t> </a:t>
            </a:r>
            <a:r>
              <a:rPr lang="en-GB" sz="3100" b="1" dirty="0" err="1">
                <a:solidFill>
                  <a:schemeClr val="lt1"/>
                </a:solidFill>
              </a:rPr>
              <a:t>transición</a:t>
            </a:r>
            <a:r>
              <a:rPr lang="en-GB" sz="3100" b="1" dirty="0">
                <a:solidFill>
                  <a:schemeClr val="lt1"/>
                </a:solidFill>
              </a:rPr>
              <a:t> y </a:t>
            </a:r>
            <a:r>
              <a:rPr lang="en-GB" sz="3100" b="1" dirty="0" err="1">
                <a:solidFill>
                  <a:schemeClr val="lt1"/>
                </a:solidFill>
              </a:rPr>
              <a:t>oportunidades</a:t>
            </a:r>
            <a:r>
              <a:rPr lang="en-GB" sz="3100" b="1" dirty="0">
                <a:solidFill>
                  <a:schemeClr val="lt1"/>
                </a:solidFill>
              </a:rPr>
              <a:t> </a:t>
            </a:r>
            <a:r>
              <a:rPr lang="en-GB" sz="3100" b="1" dirty="0" err="1">
                <a:solidFill>
                  <a:schemeClr val="lt1"/>
                </a:solidFill>
              </a:rPr>
              <a:t>inversión</a:t>
            </a:r>
            <a:endParaRPr lang="en-GB" sz="3100" b="1" dirty="0">
              <a:solidFill>
                <a:schemeClr val="lt1"/>
              </a:solidFill>
            </a:endParaRPr>
          </a:p>
        </p:txBody>
      </p:sp>
      <p:pic>
        <p:nvPicPr>
          <p:cNvPr id="4" name="Google Shape;98;p19"/>
          <p:cNvPicPr preferRelativeResize="0"/>
          <p:nvPr/>
        </p:nvPicPr>
        <p:blipFill rotWithShape="1">
          <a:blip r:embed="rId2">
            <a:alphaModFix/>
          </a:blip>
          <a:srcRect/>
          <a:stretch/>
        </p:blipFill>
        <p:spPr>
          <a:xfrm>
            <a:off x="8493900" y="0"/>
            <a:ext cx="650100" cy="730703"/>
          </a:xfrm>
          <a:prstGeom prst="rect">
            <a:avLst/>
          </a:prstGeom>
          <a:noFill/>
          <a:ln>
            <a:noFill/>
          </a:ln>
        </p:spPr>
      </p:pic>
      <p:sp>
        <p:nvSpPr>
          <p:cNvPr id="2" name="CuadroTexto 1"/>
          <p:cNvSpPr txBox="1"/>
          <p:nvPr/>
        </p:nvSpPr>
        <p:spPr>
          <a:xfrm>
            <a:off x="116520" y="778020"/>
            <a:ext cx="4605017" cy="4801314"/>
          </a:xfrm>
          <a:prstGeom prst="rect">
            <a:avLst/>
          </a:prstGeom>
          <a:noFill/>
        </p:spPr>
        <p:txBody>
          <a:bodyPr wrap="square" rtlCol="0">
            <a:spAutoFit/>
          </a:bodyPr>
          <a:lstStyle/>
          <a:p>
            <a:r>
              <a:rPr lang="es-ES" b="1" dirty="0"/>
              <a:t>Mitigar riesgos de transición </a:t>
            </a:r>
          </a:p>
          <a:p>
            <a:endParaRPr lang="es-ES" dirty="0"/>
          </a:p>
          <a:p>
            <a:r>
              <a:rPr lang="es-ES" dirty="0"/>
              <a:t>Análisis del riesgo financiero asociado al CC</a:t>
            </a:r>
          </a:p>
          <a:p>
            <a:endParaRPr lang="es-ES" dirty="0"/>
          </a:p>
          <a:p>
            <a:r>
              <a:rPr lang="es-ES" dirty="0"/>
              <a:t>Evaluar el grado de alineamiento de las carteras con el acuerdo de París</a:t>
            </a:r>
          </a:p>
          <a:p>
            <a:endParaRPr lang="es-ES" dirty="0"/>
          </a:p>
          <a:p>
            <a:r>
              <a:rPr lang="es-ES" dirty="0"/>
              <a:t>Definir objetivos de </a:t>
            </a:r>
            <a:r>
              <a:rPr lang="es-ES" dirty="0" err="1"/>
              <a:t>descarbonización</a:t>
            </a:r>
            <a:r>
              <a:rPr lang="es-ES" dirty="0"/>
              <a:t> de las carteras</a:t>
            </a:r>
          </a:p>
          <a:p>
            <a:endParaRPr lang="es-ES" dirty="0"/>
          </a:p>
          <a:p>
            <a:r>
              <a:rPr lang="es-ES" dirty="0"/>
              <a:t>Compromiso 0 neto a 2050 con objetivos intermedios creíbles</a:t>
            </a:r>
          </a:p>
          <a:p>
            <a:endParaRPr lang="es-ES" dirty="0"/>
          </a:p>
          <a:p>
            <a:endParaRPr lang="es-ES" dirty="0"/>
          </a:p>
          <a:p>
            <a:endParaRPr lang="es-ES" dirty="0"/>
          </a:p>
          <a:p>
            <a:endParaRPr lang="es-ES" dirty="0"/>
          </a:p>
          <a:p>
            <a:endParaRPr lang="es-ES" dirty="0"/>
          </a:p>
        </p:txBody>
      </p:sp>
      <p:sp>
        <p:nvSpPr>
          <p:cNvPr id="5" name="CuadroTexto 4"/>
          <p:cNvSpPr txBox="1"/>
          <p:nvPr/>
        </p:nvSpPr>
        <p:spPr>
          <a:xfrm>
            <a:off x="116520" y="4355325"/>
            <a:ext cx="4143729" cy="2031325"/>
          </a:xfrm>
          <a:prstGeom prst="rect">
            <a:avLst/>
          </a:prstGeom>
          <a:noFill/>
        </p:spPr>
        <p:txBody>
          <a:bodyPr wrap="square" rtlCol="0">
            <a:spAutoFit/>
          </a:bodyPr>
          <a:lstStyle/>
          <a:p>
            <a:r>
              <a:rPr lang="es-ES" b="1" dirty="0"/>
              <a:t>Oportunidades inversión</a:t>
            </a:r>
          </a:p>
          <a:p>
            <a:r>
              <a:rPr lang="es-ES" dirty="0"/>
              <a:t>Invertir en transición ecológica:</a:t>
            </a:r>
          </a:p>
          <a:p>
            <a:pPr marL="285750" indent="-285750">
              <a:buFont typeface="Arial" panose="020B0604020202020204" pitchFamily="34" charset="0"/>
              <a:buChar char="•"/>
            </a:pPr>
            <a:r>
              <a:rPr lang="es-ES" dirty="0"/>
              <a:t>Eficiencia energética</a:t>
            </a:r>
          </a:p>
          <a:p>
            <a:pPr marL="285750" indent="-285750">
              <a:buFont typeface="Arial" panose="020B0604020202020204" pitchFamily="34" charset="0"/>
              <a:buChar char="•"/>
            </a:pPr>
            <a:r>
              <a:rPr lang="es-ES" dirty="0"/>
              <a:t>Energías renovables, autoconsumo</a:t>
            </a:r>
          </a:p>
          <a:p>
            <a:pPr marL="285750" indent="-285750">
              <a:buFont typeface="Arial" panose="020B0604020202020204" pitchFamily="34" charset="0"/>
              <a:buChar char="•"/>
            </a:pPr>
            <a:r>
              <a:rPr lang="es-ES" dirty="0"/>
              <a:t>Movilidad sostenible</a:t>
            </a:r>
          </a:p>
          <a:p>
            <a:endParaRPr lang="es-ES" dirty="0"/>
          </a:p>
          <a:p>
            <a:r>
              <a:rPr lang="es-ES" dirty="0"/>
              <a:t>Adaptación</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356" y="2195976"/>
            <a:ext cx="3794760" cy="4462272"/>
          </a:xfrm>
          <a:prstGeom prst="rect">
            <a:avLst/>
          </a:prstGeom>
        </p:spPr>
      </p:pic>
      <p:sp>
        <p:nvSpPr>
          <p:cNvPr id="7" name="CuadroTexto 6"/>
          <p:cNvSpPr txBox="1"/>
          <p:nvPr/>
        </p:nvSpPr>
        <p:spPr>
          <a:xfrm>
            <a:off x="5024190" y="1491006"/>
            <a:ext cx="3381888" cy="369332"/>
          </a:xfrm>
          <a:prstGeom prst="rect">
            <a:avLst/>
          </a:prstGeom>
          <a:noFill/>
        </p:spPr>
        <p:txBody>
          <a:bodyPr wrap="none" rtlCol="0">
            <a:spAutoFit/>
          </a:bodyPr>
          <a:lstStyle/>
          <a:p>
            <a:r>
              <a:rPr lang="es-ES"/>
              <a:t>Importante evitar riesgo sistémico</a:t>
            </a:r>
            <a:endParaRPr lang="es-ES" dirty="0"/>
          </a:p>
        </p:txBody>
      </p:sp>
    </p:spTree>
    <p:extLst>
      <p:ext uri="{BB962C8B-B14F-4D97-AF65-F5344CB8AC3E}">
        <p14:creationId xmlns:p14="http://schemas.microsoft.com/office/powerpoint/2010/main" val="1739563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2;p19"/>
          <p:cNvSpPr txBox="1">
            <a:spLocks/>
          </p:cNvSpPr>
          <p:nvPr/>
        </p:nvSpPr>
        <p:spPr>
          <a:xfrm>
            <a:off x="0" y="0"/>
            <a:ext cx="9144000" cy="572700"/>
          </a:xfrm>
          <a:prstGeom prst="rect">
            <a:avLst/>
          </a:prstGeom>
          <a:gradFill>
            <a:gsLst>
              <a:gs pos="0">
                <a:srgbClr val="FF00FF"/>
              </a:gs>
              <a:gs pos="25000">
                <a:srgbClr val="A543F4"/>
              </a:gs>
              <a:gs pos="60000">
                <a:srgbClr val="4A86E8"/>
              </a:gs>
              <a:gs pos="100000">
                <a:srgbClr val="FF9900"/>
              </a:gs>
            </a:gsLst>
            <a:lin ang="13500032" scaled="0"/>
          </a:gradFill>
        </p:spPr>
        <p:txBody>
          <a:bodyPr spcFirstLastPara="1" wrap="square" lIns="91425" tIns="91425" rIns="91425" bIns="91425" anchor="t" anchorCtr="0">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GB" b="1" dirty="0">
                <a:solidFill>
                  <a:schemeClr val="lt1"/>
                </a:solidFill>
              </a:rPr>
              <a:t> </a:t>
            </a:r>
            <a:r>
              <a:rPr lang="en-GB" sz="3100" b="1" dirty="0" err="1">
                <a:solidFill>
                  <a:schemeClr val="lt1"/>
                </a:solidFill>
              </a:rPr>
              <a:t>Cómo</a:t>
            </a:r>
            <a:r>
              <a:rPr lang="en-GB" sz="3100" b="1" dirty="0">
                <a:solidFill>
                  <a:schemeClr val="lt1"/>
                </a:solidFill>
              </a:rPr>
              <a:t> </a:t>
            </a:r>
            <a:r>
              <a:rPr lang="en-GB" sz="3100" b="1" dirty="0" err="1">
                <a:solidFill>
                  <a:schemeClr val="lt1"/>
                </a:solidFill>
              </a:rPr>
              <a:t>pueden</a:t>
            </a:r>
            <a:r>
              <a:rPr lang="en-GB" sz="3100" b="1" dirty="0">
                <a:solidFill>
                  <a:schemeClr val="lt1"/>
                </a:solidFill>
              </a:rPr>
              <a:t> las </a:t>
            </a:r>
            <a:r>
              <a:rPr lang="en-GB" sz="3100" b="1" dirty="0" err="1">
                <a:solidFill>
                  <a:schemeClr val="lt1"/>
                </a:solidFill>
              </a:rPr>
              <a:t>Fundaciones</a:t>
            </a:r>
            <a:r>
              <a:rPr lang="en-GB" sz="3100" b="1" dirty="0">
                <a:solidFill>
                  <a:schemeClr val="lt1"/>
                </a:solidFill>
              </a:rPr>
              <a:t> </a:t>
            </a:r>
            <a:r>
              <a:rPr lang="en-GB" sz="3100" b="1" dirty="0" err="1">
                <a:solidFill>
                  <a:schemeClr val="lt1"/>
                </a:solidFill>
              </a:rPr>
              <a:t>invertir</a:t>
            </a:r>
            <a:r>
              <a:rPr lang="en-GB" sz="3100" b="1" dirty="0">
                <a:solidFill>
                  <a:schemeClr val="lt1"/>
                </a:solidFill>
              </a:rPr>
              <a:t> a </a:t>
            </a:r>
            <a:r>
              <a:rPr lang="en-GB" sz="3100" b="1" dirty="0" err="1">
                <a:solidFill>
                  <a:schemeClr val="lt1"/>
                </a:solidFill>
              </a:rPr>
              <a:t>favor</a:t>
            </a:r>
            <a:r>
              <a:rPr lang="en-GB" sz="3100" b="1" dirty="0">
                <a:solidFill>
                  <a:schemeClr val="lt1"/>
                </a:solidFill>
              </a:rPr>
              <a:t> del </a:t>
            </a:r>
            <a:r>
              <a:rPr lang="en-GB" sz="3100" b="1" dirty="0" err="1">
                <a:solidFill>
                  <a:schemeClr val="lt1"/>
                </a:solidFill>
              </a:rPr>
              <a:t>clima</a:t>
            </a:r>
            <a:endParaRPr lang="en-GB" sz="3100" b="1" dirty="0">
              <a:solidFill>
                <a:schemeClr val="lt1"/>
              </a:solidFill>
            </a:endParaRPr>
          </a:p>
        </p:txBody>
      </p:sp>
      <p:pic>
        <p:nvPicPr>
          <p:cNvPr id="4" name="Google Shape;98;p19"/>
          <p:cNvPicPr preferRelativeResize="0"/>
          <p:nvPr/>
        </p:nvPicPr>
        <p:blipFill rotWithShape="1">
          <a:blip r:embed="rId2">
            <a:alphaModFix/>
          </a:blip>
          <a:srcRect/>
          <a:stretch/>
        </p:blipFill>
        <p:spPr>
          <a:xfrm>
            <a:off x="8493900" y="0"/>
            <a:ext cx="650100" cy="730703"/>
          </a:xfrm>
          <a:prstGeom prst="rect">
            <a:avLst/>
          </a:prstGeom>
          <a:noFill/>
          <a:ln>
            <a:noFill/>
          </a:ln>
        </p:spPr>
      </p:pic>
      <p:pic>
        <p:nvPicPr>
          <p:cNvPr id="2" name="Imagen 1"/>
          <p:cNvPicPr>
            <a:picLocks noChangeAspect="1"/>
          </p:cNvPicPr>
          <p:nvPr/>
        </p:nvPicPr>
        <p:blipFill>
          <a:blip r:embed="rId3"/>
          <a:stretch>
            <a:fillRect/>
          </a:stretch>
        </p:blipFill>
        <p:spPr>
          <a:xfrm>
            <a:off x="0" y="572699"/>
            <a:ext cx="8503444" cy="6177981"/>
          </a:xfrm>
          <a:prstGeom prst="rect">
            <a:avLst/>
          </a:prstGeom>
        </p:spPr>
      </p:pic>
    </p:spTree>
    <p:extLst>
      <p:ext uri="{BB962C8B-B14F-4D97-AF65-F5344CB8AC3E}">
        <p14:creationId xmlns:p14="http://schemas.microsoft.com/office/powerpoint/2010/main" val="399598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1704" y="809625"/>
            <a:ext cx="4562475" cy="6048375"/>
          </a:xfrm>
          <a:prstGeom prst="rect">
            <a:avLst/>
          </a:prstGeom>
        </p:spPr>
      </p:pic>
      <p:sp>
        <p:nvSpPr>
          <p:cNvPr id="3" name="Google Shape;92;p19"/>
          <p:cNvSpPr txBox="1">
            <a:spLocks/>
          </p:cNvSpPr>
          <p:nvPr/>
        </p:nvSpPr>
        <p:spPr>
          <a:xfrm>
            <a:off x="0" y="86650"/>
            <a:ext cx="9144000" cy="572700"/>
          </a:xfrm>
          <a:prstGeom prst="rect">
            <a:avLst/>
          </a:prstGeom>
          <a:gradFill>
            <a:gsLst>
              <a:gs pos="0">
                <a:srgbClr val="FF00FF"/>
              </a:gs>
              <a:gs pos="25000">
                <a:srgbClr val="A543F4"/>
              </a:gs>
              <a:gs pos="60000">
                <a:srgbClr val="4A86E8"/>
              </a:gs>
              <a:gs pos="100000">
                <a:srgbClr val="FF9900"/>
              </a:gs>
            </a:gsLst>
            <a:lin ang="13500032" scaled="0"/>
          </a:gradFill>
        </p:spPr>
        <p:txBody>
          <a:bodyPr spcFirstLastPara="1" wrap="square" lIns="91425" tIns="91425" rIns="91425" bIns="91425" anchor="t" anchorCtr="0">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GB" b="1" dirty="0">
                <a:solidFill>
                  <a:schemeClr val="lt1"/>
                </a:solidFill>
              </a:rPr>
              <a:t> </a:t>
            </a:r>
            <a:r>
              <a:rPr lang="en-GB" b="1" dirty="0" err="1">
                <a:solidFill>
                  <a:schemeClr val="lt1"/>
                </a:solidFill>
              </a:rPr>
              <a:t>Encuadre</a:t>
            </a:r>
            <a:r>
              <a:rPr lang="en-GB" b="1" dirty="0">
                <a:solidFill>
                  <a:schemeClr val="lt1"/>
                </a:solidFill>
              </a:rPr>
              <a:t> </a:t>
            </a:r>
            <a:r>
              <a:rPr lang="en-GB" b="1" dirty="0" err="1">
                <a:solidFill>
                  <a:schemeClr val="lt1"/>
                </a:solidFill>
              </a:rPr>
              <a:t>científico</a:t>
            </a:r>
            <a:endParaRPr lang="en-GB" b="1" dirty="0">
              <a:solidFill>
                <a:schemeClr val="lt1"/>
              </a:solidFill>
            </a:endParaRPr>
          </a:p>
        </p:txBody>
      </p:sp>
      <p:pic>
        <p:nvPicPr>
          <p:cNvPr id="4" name="Google Shape;98;p19"/>
          <p:cNvPicPr preferRelativeResize="0"/>
          <p:nvPr/>
        </p:nvPicPr>
        <p:blipFill rotWithShape="1">
          <a:blip r:embed="rId3">
            <a:alphaModFix/>
          </a:blip>
          <a:srcRect/>
          <a:stretch/>
        </p:blipFill>
        <p:spPr>
          <a:xfrm>
            <a:off x="8421750" y="86650"/>
            <a:ext cx="650100" cy="730703"/>
          </a:xfrm>
          <a:prstGeom prst="rect">
            <a:avLst/>
          </a:prstGeom>
          <a:noFill/>
          <a:ln>
            <a:noFill/>
          </a:ln>
        </p:spPr>
      </p:pic>
      <p:sp>
        <p:nvSpPr>
          <p:cNvPr id="5" name="CuadroTexto 4"/>
          <p:cNvSpPr txBox="1"/>
          <p:nvPr/>
        </p:nvSpPr>
        <p:spPr>
          <a:xfrm>
            <a:off x="4897050" y="1097280"/>
            <a:ext cx="3849750" cy="5909310"/>
          </a:xfrm>
          <a:prstGeom prst="rect">
            <a:avLst/>
          </a:prstGeom>
          <a:noFill/>
        </p:spPr>
        <p:txBody>
          <a:bodyPr wrap="square" rtlCol="0">
            <a:spAutoFit/>
          </a:bodyPr>
          <a:lstStyle/>
          <a:p>
            <a:pPr marL="285750" indent="-285750">
              <a:buFont typeface="Arial" panose="020B0604020202020204" pitchFamily="34" charset="0"/>
              <a:buChar char="•"/>
            </a:pPr>
            <a:r>
              <a:rPr lang="es-ES" dirty="0"/>
              <a:t>El Cambio climático está causando impactos adversos generalizados en la naturaleza y las personas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3,3 - 3,6 mil millones de personas viven en contextos vulnerables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Diferentes impactos en las distintas regiones, sectores y comunidades;</a:t>
            </a:r>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r>
              <a:rPr lang="es-ES" dirty="0"/>
              <a:t>Los riesgos se incrementan  por las tendencias globales no climáticas como la pérdida de biodiversidad, el consumo insostenible de recursos naturales, la rápida urbanización, los cambios demográficos humanos, las desigualdades sociales y económicas…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endParaRPr lang="es-ES" dirty="0"/>
          </a:p>
        </p:txBody>
      </p:sp>
    </p:spTree>
    <p:extLst>
      <p:ext uri="{BB962C8B-B14F-4D97-AF65-F5344CB8AC3E}">
        <p14:creationId xmlns:p14="http://schemas.microsoft.com/office/powerpoint/2010/main" val="414334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853870"/>
            <a:ext cx="9144000" cy="5150260"/>
          </a:xfrm>
          <a:prstGeom prst="rect">
            <a:avLst/>
          </a:prstGeom>
        </p:spPr>
      </p:pic>
      <p:sp>
        <p:nvSpPr>
          <p:cNvPr id="3" name="Google Shape;92;p19"/>
          <p:cNvSpPr txBox="1">
            <a:spLocks/>
          </p:cNvSpPr>
          <p:nvPr/>
        </p:nvSpPr>
        <p:spPr>
          <a:xfrm>
            <a:off x="0" y="104908"/>
            <a:ext cx="9144000" cy="572700"/>
          </a:xfrm>
          <a:prstGeom prst="rect">
            <a:avLst/>
          </a:prstGeom>
          <a:gradFill>
            <a:gsLst>
              <a:gs pos="0">
                <a:srgbClr val="FF00FF"/>
              </a:gs>
              <a:gs pos="25000">
                <a:srgbClr val="A543F4"/>
              </a:gs>
              <a:gs pos="60000">
                <a:srgbClr val="4A86E8"/>
              </a:gs>
              <a:gs pos="100000">
                <a:srgbClr val="FF9900"/>
              </a:gs>
            </a:gsLst>
            <a:lin ang="13500032" scaled="0"/>
          </a:gradFill>
        </p:spPr>
        <p:txBody>
          <a:bodyPr spcFirstLastPara="1" wrap="square" lIns="91425" tIns="91425" rIns="91425" bIns="91425" anchor="t" anchorCtr="0">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GB" b="1" dirty="0">
                <a:solidFill>
                  <a:schemeClr val="lt1"/>
                </a:solidFill>
              </a:rPr>
              <a:t> </a:t>
            </a:r>
            <a:r>
              <a:rPr lang="en-GB" b="1" dirty="0" err="1">
                <a:solidFill>
                  <a:schemeClr val="lt1"/>
                </a:solidFill>
              </a:rPr>
              <a:t>Servicios</a:t>
            </a:r>
            <a:r>
              <a:rPr lang="en-GB" b="1" dirty="0">
                <a:solidFill>
                  <a:schemeClr val="lt1"/>
                </a:solidFill>
              </a:rPr>
              <a:t> </a:t>
            </a:r>
            <a:r>
              <a:rPr lang="en-GB" b="1" dirty="0" err="1">
                <a:solidFill>
                  <a:schemeClr val="lt1"/>
                </a:solidFill>
              </a:rPr>
              <a:t>ecositémicos</a:t>
            </a:r>
            <a:r>
              <a:rPr lang="en-GB" b="1" dirty="0">
                <a:solidFill>
                  <a:schemeClr val="lt1"/>
                </a:solidFill>
              </a:rPr>
              <a:t> </a:t>
            </a:r>
            <a:r>
              <a:rPr lang="en-GB" b="1" dirty="0" err="1">
                <a:solidFill>
                  <a:schemeClr val="lt1"/>
                </a:solidFill>
              </a:rPr>
              <a:t>amenazados</a:t>
            </a:r>
            <a:endParaRPr lang="en-GB" b="1" dirty="0">
              <a:solidFill>
                <a:schemeClr val="lt1"/>
              </a:solidFill>
            </a:endParaRPr>
          </a:p>
        </p:txBody>
      </p:sp>
      <p:pic>
        <p:nvPicPr>
          <p:cNvPr id="4" name="Google Shape;98;p19"/>
          <p:cNvPicPr preferRelativeResize="0"/>
          <p:nvPr/>
        </p:nvPicPr>
        <p:blipFill rotWithShape="1">
          <a:blip r:embed="rId3">
            <a:alphaModFix/>
          </a:blip>
          <a:srcRect/>
          <a:stretch/>
        </p:blipFill>
        <p:spPr>
          <a:xfrm>
            <a:off x="8493900" y="25907"/>
            <a:ext cx="650100" cy="730703"/>
          </a:xfrm>
          <a:prstGeom prst="rect">
            <a:avLst/>
          </a:prstGeom>
          <a:noFill/>
          <a:ln>
            <a:noFill/>
          </a:ln>
        </p:spPr>
      </p:pic>
    </p:spTree>
    <p:extLst>
      <p:ext uri="{BB962C8B-B14F-4D97-AF65-F5344CB8AC3E}">
        <p14:creationId xmlns:p14="http://schemas.microsoft.com/office/powerpoint/2010/main" val="21710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8817" y="5471961"/>
            <a:ext cx="8826366" cy="1323439"/>
          </a:xfrm>
          <a:prstGeom prst="rect">
            <a:avLst/>
          </a:prstGeom>
        </p:spPr>
        <p:txBody>
          <a:bodyPr wrap="square">
            <a:spAutoFit/>
          </a:bodyPr>
          <a:lstStyle/>
          <a:p>
            <a:r>
              <a:rPr lang="es-ES" sz="2000" b="1" dirty="0"/>
              <a:t>Más allá de 1,5 </a:t>
            </a:r>
            <a:r>
              <a:rPr lang="es-ES" sz="2000" b="1" dirty="0" err="1"/>
              <a:t>ºC</a:t>
            </a:r>
            <a:r>
              <a:rPr lang="es-ES" sz="2000" dirty="0"/>
              <a:t>, la escasez de agua, el estrés térmico, las condiciones meteorológicas extremas y las inundaciones provocadas por el aumento del nivel del mar provocan </a:t>
            </a:r>
            <a:r>
              <a:rPr lang="es-ES" sz="2000" b="1" dirty="0"/>
              <a:t>riesgos especialmente graves para la seguridad alimentaria, la salud humana, las infraestructuras urbanas y la salud de los ecosistemas.</a:t>
            </a:r>
          </a:p>
        </p:txBody>
      </p:sp>
      <p:pic>
        <p:nvPicPr>
          <p:cNvPr id="3" name="Imagen 2"/>
          <p:cNvPicPr>
            <a:picLocks noChangeAspect="1"/>
          </p:cNvPicPr>
          <p:nvPr/>
        </p:nvPicPr>
        <p:blipFill>
          <a:blip r:embed="rId2"/>
          <a:stretch>
            <a:fillRect/>
          </a:stretch>
        </p:blipFill>
        <p:spPr>
          <a:xfrm>
            <a:off x="0" y="1054752"/>
            <a:ext cx="9144000" cy="4417209"/>
          </a:xfrm>
          <a:prstGeom prst="rect">
            <a:avLst/>
          </a:prstGeom>
        </p:spPr>
      </p:pic>
      <p:pic>
        <p:nvPicPr>
          <p:cNvPr id="4" name="Imagen 3"/>
          <p:cNvPicPr>
            <a:picLocks noChangeAspect="1"/>
          </p:cNvPicPr>
          <p:nvPr/>
        </p:nvPicPr>
        <p:blipFill>
          <a:blip r:embed="rId3"/>
          <a:stretch>
            <a:fillRect/>
          </a:stretch>
        </p:blipFill>
        <p:spPr>
          <a:xfrm>
            <a:off x="0" y="534104"/>
            <a:ext cx="9144000" cy="542925"/>
          </a:xfrm>
          <a:prstGeom prst="rect">
            <a:avLst/>
          </a:prstGeom>
        </p:spPr>
      </p:pic>
      <p:sp>
        <p:nvSpPr>
          <p:cNvPr id="5" name="Google Shape;92;p19"/>
          <p:cNvSpPr txBox="1">
            <a:spLocks/>
          </p:cNvSpPr>
          <p:nvPr/>
        </p:nvSpPr>
        <p:spPr>
          <a:xfrm>
            <a:off x="0" y="-38596"/>
            <a:ext cx="9144000" cy="572700"/>
          </a:xfrm>
          <a:prstGeom prst="rect">
            <a:avLst/>
          </a:prstGeom>
          <a:gradFill>
            <a:gsLst>
              <a:gs pos="0">
                <a:srgbClr val="FF00FF"/>
              </a:gs>
              <a:gs pos="25000">
                <a:srgbClr val="A543F4"/>
              </a:gs>
              <a:gs pos="60000">
                <a:srgbClr val="4A86E8"/>
              </a:gs>
              <a:gs pos="100000">
                <a:srgbClr val="FF9900"/>
              </a:gs>
            </a:gsLst>
            <a:lin ang="13500032" scaled="0"/>
          </a:gradFill>
        </p:spPr>
        <p:txBody>
          <a:bodyPr spcFirstLastPara="1" wrap="square" lIns="91425" tIns="91425" rIns="91425" bIns="91425" anchor="t" anchorCtr="0">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GB" b="1" dirty="0">
                <a:solidFill>
                  <a:schemeClr val="lt1"/>
                </a:solidFill>
              </a:rPr>
              <a:t> </a:t>
            </a:r>
            <a:r>
              <a:rPr lang="en-GB" b="1" dirty="0" err="1">
                <a:solidFill>
                  <a:schemeClr val="lt1"/>
                </a:solidFill>
              </a:rPr>
              <a:t>Riesgos</a:t>
            </a:r>
            <a:r>
              <a:rPr lang="en-GB" b="1" dirty="0">
                <a:solidFill>
                  <a:schemeClr val="lt1"/>
                </a:solidFill>
              </a:rPr>
              <a:t> </a:t>
            </a:r>
            <a:r>
              <a:rPr lang="en-GB" b="1" dirty="0" err="1">
                <a:solidFill>
                  <a:schemeClr val="lt1"/>
                </a:solidFill>
              </a:rPr>
              <a:t>globales</a:t>
            </a:r>
            <a:endParaRPr lang="en-GB" b="1" dirty="0">
              <a:solidFill>
                <a:schemeClr val="lt1"/>
              </a:solidFill>
            </a:endParaRPr>
          </a:p>
        </p:txBody>
      </p:sp>
      <p:pic>
        <p:nvPicPr>
          <p:cNvPr id="6" name="Google Shape;98;p19"/>
          <p:cNvPicPr preferRelativeResize="0"/>
          <p:nvPr/>
        </p:nvPicPr>
        <p:blipFill rotWithShape="1">
          <a:blip r:embed="rId4">
            <a:alphaModFix/>
          </a:blip>
          <a:srcRect/>
          <a:stretch/>
        </p:blipFill>
        <p:spPr>
          <a:xfrm>
            <a:off x="8493900" y="-47081"/>
            <a:ext cx="650100" cy="730703"/>
          </a:xfrm>
          <a:prstGeom prst="rect">
            <a:avLst/>
          </a:prstGeom>
          <a:noFill/>
          <a:ln>
            <a:noFill/>
          </a:ln>
        </p:spPr>
      </p:pic>
    </p:spTree>
    <p:extLst>
      <p:ext uri="{BB962C8B-B14F-4D97-AF65-F5344CB8AC3E}">
        <p14:creationId xmlns:p14="http://schemas.microsoft.com/office/powerpoint/2010/main" val="26863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19"/>
          <p:cNvSpPr txBox="1">
            <a:spLocks/>
          </p:cNvSpPr>
          <p:nvPr/>
        </p:nvSpPr>
        <p:spPr>
          <a:xfrm>
            <a:off x="-72150" y="86650"/>
            <a:ext cx="9144000" cy="572700"/>
          </a:xfrm>
          <a:prstGeom prst="rect">
            <a:avLst/>
          </a:prstGeom>
          <a:gradFill>
            <a:gsLst>
              <a:gs pos="0">
                <a:srgbClr val="FF00FF"/>
              </a:gs>
              <a:gs pos="25000">
                <a:srgbClr val="A543F4"/>
              </a:gs>
              <a:gs pos="60000">
                <a:srgbClr val="4A86E8"/>
              </a:gs>
              <a:gs pos="100000">
                <a:srgbClr val="FF9900"/>
              </a:gs>
            </a:gsLst>
            <a:lin ang="13500032" scaled="0"/>
          </a:gradFill>
        </p:spPr>
        <p:txBody>
          <a:bodyPr spcFirstLastPara="1" wrap="square" lIns="91425" tIns="91425" rIns="91425" bIns="91425" anchor="t" anchorCtr="0">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GB" b="1" dirty="0">
                <a:solidFill>
                  <a:schemeClr val="lt1"/>
                </a:solidFill>
              </a:rPr>
              <a:t> ¿QUÉ SON LOS RIESGOS CLIMÁTICOS?</a:t>
            </a:r>
          </a:p>
        </p:txBody>
      </p:sp>
      <p:pic>
        <p:nvPicPr>
          <p:cNvPr id="3" name="Google Shape;98;p19"/>
          <p:cNvPicPr preferRelativeResize="0"/>
          <p:nvPr/>
        </p:nvPicPr>
        <p:blipFill rotWithShape="1">
          <a:blip r:embed="rId2">
            <a:alphaModFix/>
          </a:blip>
          <a:srcRect/>
          <a:stretch/>
        </p:blipFill>
        <p:spPr>
          <a:xfrm>
            <a:off x="8421750" y="86650"/>
            <a:ext cx="650100" cy="730703"/>
          </a:xfrm>
          <a:prstGeom prst="rect">
            <a:avLst/>
          </a:prstGeom>
          <a:noFill/>
          <a:ln>
            <a:noFill/>
          </a:ln>
        </p:spPr>
      </p:pic>
      <p:pic>
        <p:nvPicPr>
          <p:cNvPr id="4" name="Imagen 3"/>
          <p:cNvPicPr>
            <a:picLocks noChangeAspect="1"/>
          </p:cNvPicPr>
          <p:nvPr/>
        </p:nvPicPr>
        <p:blipFill>
          <a:blip r:embed="rId3"/>
          <a:stretch>
            <a:fillRect/>
          </a:stretch>
        </p:blipFill>
        <p:spPr>
          <a:xfrm>
            <a:off x="413889" y="817353"/>
            <a:ext cx="5159140" cy="5367730"/>
          </a:xfrm>
          <a:prstGeom prst="rect">
            <a:avLst/>
          </a:prstGeom>
        </p:spPr>
      </p:pic>
      <p:pic>
        <p:nvPicPr>
          <p:cNvPr id="5" name="Imagen 4"/>
          <p:cNvPicPr>
            <a:picLocks noChangeAspect="1"/>
          </p:cNvPicPr>
          <p:nvPr/>
        </p:nvPicPr>
        <p:blipFill>
          <a:blip r:embed="rId4"/>
          <a:stretch>
            <a:fillRect/>
          </a:stretch>
        </p:blipFill>
        <p:spPr>
          <a:xfrm>
            <a:off x="154656" y="6054290"/>
            <a:ext cx="8353425" cy="803709"/>
          </a:xfrm>
          <a:prstGeom prst="rect">
            <a:avLst/>
          </a:prstGeom>
        </p:spPr>
      </p:pic>
      <p:sp>
        <p:nvSpPr>
          <p:cNvPr id="6" name="CuadroTexto 5"/>
          <p:cNvSpPr txBox="1"/>
          <p:nvPr/>
        </p:nvSpPr>
        <p:spPr>
          <a:xfrm>
            <a:off x="5370721" y="1027812"/>
            <a:ext cx="3253337" cy="1908215"/>
          </a:xfrm>
          <a:prstGeom prst="rect">
            <a:avLst/>
          </a:prstGeom>
          <a:noFill/>
        </p:spPr>
        <p:txBody>
          <a:bodyPr wrap="square" rtlCol="0">
            <a:spAutoFit/>
          </a:bodyPr>
          <a:lstStyle/>
          <a:p>
            <a:pPr algn="ctr"/>
            <a:r>
              <a:rPr lang="es-ES" sz="2000" dirty="0"/>
              <a:t>Los riesgos climáticos son una combinación de </a:t>
            </a:r>
          </a:p>
          <a:p>
            <a:pPr algn="ctr"/>
            <a:r>
              <a:rPr lang="es-ES" sz="2000" dirty="0"/>
              <a:t>Amenazas</a:t>
            </a:r>
          </a:p>
          <a:p>
            <a:pPr algn="ctr"/>
            <a:r>
              <a:rPr lang="es-ES" sz="2000" dirty="0"/>
              <a:t>Exposición </a:t>
            </a:r>
          </a:p>
          <a:p>
            <a:pPr algn="ctr"/>
            <a:r>
              <a:rPr lang="es-ES" sz="2000" dirty="0"/>
              <a:t>Vulnerabilidad</a:t>
            </a:r>
          </a:p>
          <a:p>
            <a:r>
              <a:rPr lang="es-ES" dirty="0"/>
              <a:t> </a:t>
            </a:r>
          </a:p>
        </p:txBody>
      </p:sp>
      <p:sp>
        <p:nvSpPr>
          <p:cNvPr id="7" name="CuadroTexto 6"/>
          <p:cNvSpPr txBox="1"/>
          <p:nvPr/>
        </p:nvSpPr>
        <p:spPr>
          <a:xfrm>
            <a:off x="5755819" y="4603625"/>
            <a:ext cx="2685449" cy="1292662"/>
          </a:xfrm>
          <a:prstGeom prst="rect">
            <a:avLst/>
          </a:prstGeom>
          <a:noFill/>
        </p:spPr>
        <p:txBody>
          <a:bodyPr wrap="square" rtlCol="0">
            <a:spAutoFit/>
          </a:bodyPr>
          <a:lstStyle/>
          <a:p>
            <a:pPr algn="ctr"/>
            <a:r>
              <a:rPr lang="es-ES" sz="2000" dirty="0"/>
              <a:t>Interconexión impactos CC en ecosistemas y las sociedades humanas </a:t>
            </a:r>
          </a:p>
          <a:p>
            <a:endParaRPr lang="es-ES" dirty="0"/>
          </a:p>
        </p:txBody>
      </p:sp>
      <p:sp>
        <p:nvSpPr>
          <p:cNvPr id="8" name="CuadroTexto 7"/>
          <p:cNvSpPr txBox="1"/>
          <p:nvPr/>
        </p:nvSpPr>
        <p:spPr>
          <a:xfrm>
            <a:off x="5578000" y="3146486"/>
            <a:ext cx="3168800" cy="1292662"/>
          </a:xfrm>
          <a:prstGeom prst="rect">
            <a:avLst/>
          </a:prstGeom>
          <a:noFill/>
        </p:spPr>
        <p:txBody>
          <a:bodyPr wrap="square" rtlCol="0">
            <a:spAutoFit/>
          </a:bodyPr>
          <a:lstStyle/>
          <a:p>
            <a:pPr algn="ctr"/>
            <a:r>
              <a:rPr lang="es-ES" sz="2000" dirty="0"/>
              <a:t>Los riesgos varían dependiendo de los niveles de calentamiento global </a:t>
            </a:r>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300755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2;p19"/>
          <p:cNvSpPr txBox="1">
            <a:spLocks/>
          </p:cNvSpPr>
          <p:nvPr/>
        </p:nvSpPr>
        <p:spPr>
          <a:xfrm>
            <a:off x="-72150" y="86650"/>
            <a:ext cx="9144000" cy="572700"/>
          </a:xfrm>
          <a:prstGeom prst="rect">
            <a:avLst/>
          </a:prstGeom>
          <a:gradFill>
            <a:gsLst>
              <a:gs pos="0">
                <a:srgbClr val="FF00FF"/>
              </a:gs>
              <a:gs pos="25000">
                <a:srgbClr val="A543F4"/>
              </a:gs>
              <a:gs pos="60000">
                <a:srgbClr val="4A86E8"/>
              </a:gs>
              <a:gs pos="100000">
                <a:srgbClr val="FF9900"/>
              </a:gs>
            </a:gsLst>
            <a:lin ang="13500032" scaled="0"/>
          </a:gradFill>
        </p:spPr>
        <p:txBody>
          <a:bodyPr spcFirstLastPara="1" wrap="square" lIns="91425" tIns="91425" rIns="91425" bIns="91425" anchor="t" anchorCtr="0">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GB" b="1" dirty="0">
                <a:solidFill>
                  <a:schemeClr val="lt1"/>
                </a:solidFill>
              </a:rPr>
              <a:t> RIESGOS CLIMÁTICOS  PARA EL SECTOR FINANCIERO</a:t>
            </a:r>
          </a:p>
        </p:txBody>
      </p:sp>
      <p:pic>
        <p:nvPicPr>
          <p:cNvPr id="3" name="Google Shape;98;p19"/>
          <p:cNvPicPr preferRelativeResize="0"/>
          <p:nvPr/>
        </p:nvPicPr>
        <p:blipFill rotWithShape="1">
          <a:blip r:embed="rId2">
            <a:alphaModFix/>
          </a:blip>
          <a:srcRect/>
          <a:stretch/>
        </p:blipFill>
        <p:spPr>
          <a:xfrm>
            <a:off x="8421750" y="86650"/>
            <a:ext cx="650100" cy="730703"/>
          </a:xfrm>
          <a:prstGeom prst="rect">
            <a:avLst/>
          </a:prstGeom>
          <a:noFill/>
          <a:ln>
            <a:noFill/>
          </a:ln>
        </p:spPr>
      </p:pic>
      <p:sp>
        <p:nvSpPr>
          <p:cNvPr id="4" name="CuadroTexto 3"/>
          <p:cNvSpPr txBox="1"/>
          <p:nvPr/>
        </p:nvSpPr>
        <p:spPr>
          <a:xfrm>
            <a:off x="124773" y="756997"/>
            <a:ext cx="8296977" cy="1200329"/>
          </a:xfrm>
          <a:prstGeom prst="rect">
            <a:avLst/>
          </a:prstGeom>
          <a:noFill/>
        </p:spPr>
        <p:txBody>
          <a:bodyPr wrap="square" rtlCol="0">
            <a:spAutoFit/>
          </a:bodyPr>
          <a:lstStyle/>
          <a:p>
            <a:pPr lvl="1"/>
            <a:endParaRPr lang="es-ES" sz="2400" dirty="0"/>
          </a:p>
          <a:p>
            <a:pPr marL="285750" indent="-285750">
              <a:buFont typeface="Arial" panose="020B0604020202020204" pitchFamily="34" charset="0"/>
              <a:buChar char="•"/>
            </a:pPr>
            <a:endParaRPr lang="es-ES" sz="2400" dirty="0"/>
          </a:p>
          <a:p>
            <a:pPr marL="285750" indent="-285750">
              <a:buFont typeface="Arial" panose="020B0604020202020204" pitchFamily="34" charset="0"/>
              <a:buChar char="•"/>
            </a:pPr>
            <a:endParaRPr lang="es-ES" sz="2400" dirty="0"/>
          </a:p>
        </p:txBody>
      </p:sp>
      <p:sp>
        <p:nvSpPr>
          <p:cNvPr id="6" name="CuadroTexto 5"/>
          <p:cNvSpPr txBox="1"/>
          <p:nvPr/>
        </p:nvSpPr>
        <p:spPr>
          <a:xfrm>
            <a:off x="361838" y="5613072"/>
            <a:ext cx="2159981" cy="369332"/>
          </a:xfrm>
          <a:prstGeom prst="rect">
            <a:avLst/>
          </a:prstGeom>
          <a:noFill/>
        </p:spPr>
        <p:txBody>
          <a:bodyPr wrap="square" rtlCol="0">
            <a:spAutoFit/>
          </a:bodyPr>
          <a:lstStyle/>
          <a:p>
            <a:r>
              <a:rPr lang="es-ES" dirty="0"/>
              <a:t>Fuente TCFD 2017</a:t>
            </a:r>
          </a:p>
        </p:txBody>
      </p:sp>
      <p:pic>
        <p:nvPicPr>
          <p:cNvPr id="7" name="Imagen 6"/>
          <p:cNvPicPr>
            <a:picLocks noChangeAspect="1"/>
          </p:cNvPicPr>
          <p:nvPr/>
        </p:nvPicPr>
        <p:blipFill>
          <a:blip r:embed="rId3"/>
          <a:stretch>
            <a:fillRect/>
          </a:stretch>
        </p:blipFill>
        <p:spPr>
          <a:xfrm>
            <a:off x="163572" y="1254279"/>
            <a:ext cx="8672555" cy="4235668"/>
          </a:xfrm>
          <a:prstGeom prst="rect">
            <a:avLst/>
          </a:prstGeom>
        </p:spPr>
      </p:pic>
      <p:sp>
        <p:nvSpPr>
          <p:cNvPr id="8" name="CuadroTexto 7"/>
          <p:cNvSpPr txBox="1"/>
          <p:nvPr/>
        </p:nvSpPr>
        <p:spPr>
          <a:xfrm>
            <a:off x="924025" y="6150544"/>
            <a:ext cx="7336945" cy="400110"/>
          </a:xfrm>
          <a:prstGeom prst="rect">
            <a:avLst/>
          </a:prstGeom>
          <a:noFill/>
        </p:spPr>
        <p:txBody>
          <a:bodyPr wrap="none" rtlCol="0">
            <a:spAutoFit/>
          </a:bodyPr>
          <a:lstStyle/>
          <a:p>
            <a:r>
              <a:rPr lang="es-ES" sz="2000" b="1" dirty="0"/>
              <a:t>Los riesgos físicos y de transición están inversamente relacionados</a:t>
            </a:r>
            <a:r>
              <a:rPr lang="es-ES" dirty="0"/>
              <a:t>. </a:t>
            </a:r>
          </a:p>
        </p:txBody>
      </p:sp>
    </p:spTree>
    <p:extLst>
      <p:ext uri="{BB962C8B-B14F-4D97-AF65-F5344CB8AC3E}">
        <p14:creationId xmlns:p14="http://schemas.microsoft.com/office/powerpoint/2010/main" val="88533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2;p19"/>
          <p:cNvSpPr txBox="1">
            <a:spLocks/>
          </p:cNvSpPr>
          <p:nvPr/>
        </p:nvSpPr>
        <p:spPr>
          <a:xfrm>
            <a:off x="0" y="0"/>
            <a:ext cx="9144000" cy="572700"/>
          </a:xfrm>
          <a:prstGeom prst="rect">
            <a:avLst/>
          </a:prstGeom>
          <a:gradFill>
            <a:gsLst>
              <a:gs pos="0">
                <a:srgbClr val="FF00FF"/>
              </a:gs>
              <a:gs pos="25000">
                <a:srgbClr val="A543F4"/>
              </a:gs>
              <a:gs pos="60000">
                <a:srgbClr val="4A86E8"/>
              </a:gs>
              <a:gs pos="100000">
                <a:srgbClr val="FF9900"/>
              </a:gs>
            </a:gsLst>
            <a:lin ang="13500032" scaled="0"/>
          </a:gradFill>
        </p:spPr>
        <p:txBody>
          <a:bodyPr spcFirstLastPara="1" wrap="square" lIns="91425" tIns="91425" rIns="91425" bIns="91425" anchor="t" anchorCtr="0">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GB" b="1" dirty="0">
                <a:solidFill>
                  <a:schemeClr val="lt1"/>
                </a:solidFill>
              </a:rPr>
              <a:t> </a:t>
            </a:r>
            <a:r>
              <a:rPr lang="en-GB" b="1" dirty="0" err="1">
                <a:solidFill>
                  <a:schemeClr val="lt1"/>
                </a:solidFill>
              </a:rPr>
              <a:t>Riesgos</a:t>
            </a:r>
            <a:r>
              <a:rPr lang="en-GB" b="1" dirty="0">
                <a:solidFill>
                  <a:schemeClr val="lt1"/>
                </a:solidFill>
              </a:rPr>
              <a:t> </a:t>
            </a:r>
            <a:r>
              <a:rPr lang="en-GB" b="1" dirty="0" err="1">
                <a:solidFill>
                  <a:schemeClr val="lt1"/>
                </a:solidFill>
              </a:rPr>
              <a:t>físicos</a:t>
            </a:r>
            <a:endParaRPr lang="en-GB" b="1" dirty="0">
              <a:solidFill>
                <a:schemeClr val="lt1"/>
              </a:solidFill>
            </a:endParaRPr>
          </a:p>
        </p:txBody>
      </p:sp>
      <p:pic>
        <p:nvPicPr>
          <p:cNvPr id="4" name="Google Shape;98;p19"/>
          <p:cNvPicPr preferRelativeResize="0"/>
          <p:nvPr/>
        </p:nvPicPr>
        <p:blipFill rotWithShape="1">
          <a:blip r:embed="rId2">
            <a:alphaModFix/>
          </a:blip>
          <a:srcRect/>
          <a:stretch/>
        </p:blipFill>
        <p:spPr>
          <a:xfrm>
            <a:off x="8493900" y="0"/>
            <a:ext cx="650100" cy="730703"/>
          </a:xfrm>
          <a:prstGeom prst="rect">
            <a:avLst/>
          </a:prstGeom>
          <a:noFill/>
          <a:ln>
            <a:noFill/>
          </a:ln>
        </p:spPr>
      </p:pic>
      <p:sp>
        <p:nvSpPr>
          <p:cNvPr id="5" name="CuadroTexto 4"/>
          <p:cNvSpPr txBox="1"/>
          <p:nvPr/>
        </p:nvSpPr>
        <p:spPr>
          <a:xfrm>
            <a:off x="435238" y="864496"/>
            <a:ext cx="4639038" cy="2031325"/>
          </a:xfrm>
          <a:prstGeom prst="rect">
            <a:avLst/>
          </a:prstGeom>
          <a:noFill/>
        </p:spPr>
        <p:txBody>
          <a:bodyPr wrap="square" rtlCol="0">
            <a:spAutoFit/>
          </a:bodyPr>
          <a:lstStyle/>
          <a:p>
            <a:r>
              <a:rPr lang="es-ES" b="1" dirty="0"/>
              <a:t>Riesgos agudos: </a:t>
            </a:r>
          </a:p>
          <a:p>
            <a:pPr marL="285750" indent="-285750">
              <a:buFont typeface="Arial" panose="020B0604020202020204" pitchFamily="34" charset="0"/>
              <a:buChar char="•"/>
            </a:pPr>
            <a:r>
              <a:rPr lang="es-ES" dirty="0"/>
              <a:t>Activos en infraestructuras que pueden ser dañadas por fenómenos climáticos extremos (ciclones, inundaciones, incendios…)</a:t>
            </a:r>
          </a:p>
          <a:p>
            <a:endParaRPr lang="es-ES" dirty="0"/>
          </a:p>
          <a:p>
            <a:pPr marL="285750" indent="-285750">
              <a:buFont typeface="Arial" panose="020B0604020202020204" pitchFamily="34" charset="0"/>
              <a:buChar char="•"/>
            </a:pPr>
            <a:r>
              <a:rPr lang="es-ES" dirty="0"/>
              <a:t>Sectores más afectados: Seguros, salud, infraestructuras... </a:t>
            </a:r>
          </a:p>
        </p:txBody>
      </p:sp>
      <p:sp>
        <p:nvSpPr>
          <p:cNvPr id="7" name="CuadroTexto 6"/>
          <p:cNvSpPr txBox="1"/>
          <p:nvPr/>
        </p:nvSpPr>
        <p:spPr>
          <a:xfrm>
            <a:off x="4282306" y="3395888"/>
            <a:ext cx="4211594" cy="2308324"/>
          </a:xfrm>
          <a:prstGeom prst="rect">
            <a:avLst/>
          </a:prstGeom>
          <a:noFill/>
        </p:spPr>
        <p:txBody>
          <a:bodyPr wrap="square" rtlCol="0">
            <a:spAutoFit/>
          </a:bodyPr>
          <a:lstStyle/>
          <a:p>
            <a:r>
              <a:rPr lang="es-ES" b="1" dirty="0"/>
              <a:t>Riesgos crónicos:</a:t>
            </a:r>
          </a:p>
          <a:p>
            <a:pPr marL="285750" indent="-285750">
              <a:buFont typeface="Arial" panose="020B0604020202020204" pitchFamily="34" charset="0"/>
              <a:buChar char="•"/>
            </a:pPr>
            <a:r>
              <a:rPr lang="es-ES" dirty="0"/>
              <a:t>Activos que son impactados por impactos climáticos que afectan gradualmente (subidas del nivel del mar, pérdidas de productividad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Sectores más afectados: Agrario, turismo, edificación…</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653" y="864496"/>
            <a:ext cx="2874247" cy="2087422"/>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066" y="3395888"/>
            <a:ext cx="3322746" cy="2492060"/>
          </a:xfrm>
          <a:prstGeom prst="rect">
            <a:avLst/>
          </a:prstGeom>
        </p:spPr>
      </p:pic>
    </p:spTree>
    <p:extLst>
      <p:ext uri="{BB962C8B-B14F-4D97-AF65-F5344CB8AC3E}">
        <p14:creationId xmlns:p14="http://schemas.microsoft.com/office/powerpoint/2010/main" val="35878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2;p19"/>
          <p:cNvSpPr txBox="1">
            <a:spLocks/>
          </p:cNvSpPr>
          <p:nvPr/>
        </p:nvSpPr>
        <p:spPr>
          <a:xfrm>
            <a:off x="0" y="0"/>
            <a:ext cx="9144000" cy="572700"/>
          </a:xfrm>
          <a:prstGeom prst="rect">
            <a:avLst/>
          </a:prstGeom>
          <a:gradFill>
            <a:gsLst>
              <a:gs pos="0">
                <a:srgbClr val="FF00FF"/>
              </a:gs>
              <a:gs pos="25000">
                <a:srgbClr val="A543F4"/>
              </a:gs>
              <a:gs pos="60000">
                <a:srgbClr val="4A86E8"/>
              </a:gs>
              <a:gs pos="100000">
                <a:srgbClr val="FF9900"/>
              </a:gs>
            </a:gsLst>
            <a:lin ang="13500032" scaled="0"/>
          </a:gradFill>
        </p:spPr>
        <p:txBody>
          <a:bodyPr spcFirstLastPara="1" wrap="square" lIns="91425" tIns="91425" rIns="91425" bIns="91425" anchor="t" anchorCtr="0">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GB" b="1" dirty="0">
                <a:solidFill>
                  <a:schemeClr val="lt1"/>
                </a:solidFill>
              </a:rPr>
              <a:t> </a:t>
            </a:r>
            <a:r>
              <a:rPr lang="en-GB" b="1" dirty="0" err="1">
                <a:solidFill>
                  <a:schemeClr val="lt1"/>
                </a:solidFill>
              </a:rPr>
              <a:t>Mitigar</a:t>
            </a:r>
            <a:r>
              <a:rPr lang="en-GB" b="1" dirty="0">
                <a:solidFill>
                  <a:schemeClr val="lt1"/>
                </a:solidFill>
              </a:rPr>
              <a:t> </a:t>
            </a:r>
            <a:r>
              <a:rPr lang="en-GB" b="1" dirty="0" err="1">
                <a:solidFill>
                  <a:schemeClr val="lt1"/>
                </a:solidFill>
              </a:rPr>
              <a:t>los</a:t>
            </a:r>
            <a:r>
              <a:rPr lang="en-GB" b="1" dirty="0">
                <a:solidFill>
                  <a:schemeClr val="lt1"/>
                </a:solidFill>
              </a:rPr>
              <a:t> </a:t>
            </a:r>
            <a:r>
              <a:rPr lang="en-GB" b="1" dirty="0" err="1">
                <a:solidFill>
                  <a:schemeClr val="lt1"/>
                </a:solidFill>
              </a:rPr>
              <a:t>riesgos</a:t>
            </a:r>
            <a:r>
              <a:rPr lang="en-GB" b="1" dirty="0">
                <a:solidFill>
                  <a:schemeClr val="lt1"/>
                </a:solidFill>
              </a:rPr>
              <a:t> </a:t>
            </a:r>
            <a:r>
              <a:rPr lang="en-GB" b="1" dirty="0" err="1">
                <a:solidFill>
                  <a:schemeClr val="lt1"/>
                </a:solidFill>
              </a:rPr>
              <a:t>físicos</a:t>
            </a:r>
            <a:r>
              <a:rPr lang="en-GB" b="1" dirty="0">
                <a:solidFill>
                  <a:schemeClr val="lt1"/>
                </a:solidFill>
              </a:rPr>
              <a:t> y </a:t>
            </a:r>
            <a:r>
              <a:rPr lang="en-GB" b="1" dirty="0" err="1">
                <a:solidFill>
                  <a:schemeClr val="lt1"/>
                </a:solidFill>
              </a:rPr>
              <a:t>oportunidades</a:t>
            </a:r>
            <a:r>
              <a:rPr lang="en-GB" b="1" dirty="0">
                <a:solidFill>
                  <a:schemeClr val="lt1"/>
                </a:solidFill>
              </a:rPr>
              <a:t> de </a:t>
            </a:r>
            <a:r>
              <a:rPr lang="en-GB" b="1" dirty="0" err="1">
                <a:solidFill>
                  <a:schemeClr val="lt1"/>
                </a:solidFill>
              </a:rPr>
              <a:t>inversión</a:t>
            </a:r>
            <a:endParaRPr lang="en-GB" b="1" dirty="0">
              <a:solidFill>
                <a:schemeClr val="lt1"/>
              </a:solidFill>
            </a:endParaRPr>
          </a:p>
        </p:txBody>
      </p:sp>
      <p:pic>
        <p:nvPicPr>
          <p:cNvPr id="4" name="Google Shape;98;p19"/>
          <p:cNvPicPr preferRelativeResize="0"/>
          <p:nvPr/>
        </p:nvPicPr>
        <p:blipFill rotWithShape="1">
          <a:blip r:embed="rId2">
            <a:alphaModFix/>
          </a:blip>
          <a:srcRect/>
          <a:stretch/>
        </p:blipFill>
        <p:spPr>
          <a:xfrm>
            <a:off x="8493900" y="0"/>
            <a:ext cx="650100" cy="730703"/>
          </a:xfrm>
          <a:prstGeom prst="rect">
            <a:avLst/>
          </a:prstGeom>
          <a:noFill/>
          <a:ln>
            <a:noFill/>
          </a:ln>
        </p:spPr>
      </p:pic>
      <p:sp>
        <p:nvSpPr>
          <p:cNvPr id="2" name="CuadroTexto 1"/>
          <p:cNvSpPr txBox="1"/>
          <p:nvPr/>
        </p:nvSpPr>
        <p:spPr>
          <a:xfrm>
            <a:off x="134754" y="880179"/>
            <a:ext cx="3157086" cy="954107"/>
          </a:xfrm>
          <a:prstGeom prst="rect">
            <a:avLst/>
          </a:prstGeom>
          <a:noFill/>
        </p:spPr>
        <p:txBody>
          <a:bodyPr wrap="square" rtlCol="0">
            <a:spAutoFit/>
          </a:bodyPr>
          <a:lstStyle/>
          <a:p>
            <a:r>
              <a:rPr lang="es-ES" sz="2000" b="1" dirty="0"/>
              <a:t>Reducción emisiones GEI</a:t>
            </a:r>
          </a:p>
          <a:p>
            <a:r>
              <a:rPr lang="es-ES" dirty="0"/>
              <a:t>Escenario 1,5ºC   </a:t>
            </a:r>
          </a:p>
          <a:p>
            <a:r>
              <a:rPr lang="es-ES" dirty="0"/>
              <a:t>-55% GEI global 2030 re 2010</a:t>
            </a:r>
          </a:p>
        </p:txBody>
      </p:sp>
      <p:sp>
        <p:nvSpPr>
          <p:cNvPr id="8" name="CuadroTexto 7"/>
          <p:cNvSpPr txBox="1"/>
          <p:nvPr/>
        </p:nvSpPr>
        <p:spPr>
          <a:xfrm>
            <a:off x="41809" y="3095873"/>
            <a:ext cx="2311758" cy="1231106"/>
          </a:xfrm>
          <a:prstGeom prst="rect">
            <a:avLst/>
          </a:prstGeom>
          <a:noFill/>
        </p:spPr>
        <p:txBody>
          <a:bodyPr wrap="square" rtlCol="0">
            <a:spAutoFit/>
          </a:bodyPr>
          <a:lstStyle/>
          <a:p>
            <a:r>
              <a:rPr lang="es-ES" sz="2000" b="1" dirty="0"/>
              <a:t>Evaluación </a:t>
            </a:r>
            <a:r>
              <a:rPr lang="es-ES" dirty="0"/>
              <a:t>de los activos en escenarios con distintos grados de calentamiento</a:t>
            </a:r>
          </a:p>
        </p:txBody>
      </p:sp>
      <p:sp>
        <p:nvSpPr>
          <p:cNvPr id="9" name="CuadroTexto 8"/>
          <p:cNvSpPr txBox="1"/>
          <p:nvPr/>
        </p:nvSpPr>
        <p:spPr>
          <a:xfrm>
            <a:off x="41809" y="5679142"/>
            <a:ext cx="7244515" cy="954107"/>
          </a:xfrm>
          <a:prstGeom prst="rect">
            <a:avLst/>
          </a:prstGeom>
          <a:noFill/>
        </p:spPr>
        <p:txBody>
          <a:bodyPr wrap="square" rtlCol="0">
            <a:spAutoFit/>
          </a:bodyPr>
          <a:lstStyle/>
          <a:p>
            <a:r>
              <a:rPr lang="es-ES" sz="2000" b="1" dirty="0"/>
              <a:t>Invertir en adaptación</a:t>
            </a:r>
          </a:p>
          <a:p>
            <a:r>
              <a:rPr lang="es-ES" dirty="0"/>
              <a:t>SBN: conservación y restauración de ecosistemas para aumentar su resiliencia, infraestructuras verdes…</a:t>
            </a:r>
          </a:p>
        </p:txBody>
      </p:sp>
      <p:pic>
        <p:nvPicPr>
          <p:cNvPr id="10" name="Imagen 9"/>
          <p:cNvPicPr>
            <a:picLocks noChangeAspect="1"/>
          </p:cNvPicPr>
          <p:nvPr/>
        </p:nvPicPr>
        <p:blipFill>
          <a:blip r:embed="rId3"/>
          <a:stretch>
            <a:fillRect/>
          </a:stretch>
        </p:blipFill>
        <p:spPr>
          <a:xfrm>
            <a:off x="2400831" y="1834286"/>
            <a:ext cx="6543675" cy="3952875"/>
          </a:xfrm>
          <a:prstGeom prst="rect">
            <a:avLst/>
          </a:prstGeom>
        </p:spPr>
      </p:pic>
      <p:sp>
        <p:nvSpPr>
          <p:cNvPr id="11" name="CuadroTexto 10"/>
          <p:cNvSpPr txBox="1"/>
          <p:nvPr/>
        </p:nvSpPr>
        <p:spPr>
          <a:xfrm>
            <a:off x="4292867" y="1134824"/>
            <a:ext cx="3823675" cy="400110"/>
          </a:xfrm>
          <a:prstGeom prst="rect">
            <a:avLst/>
          </a:prstGeom>
          <a:noFill/>
        </p:spPr>
        <p:txBody>
          <a:bodyPr wrap="none" rtlCol="0">
            <a:spAutoFit/>
          </a:bodyPr>
          <a:lstStyle/>
          <a:p>
            <a:r>
              <a:rPr lang="es-ES" sz="2000" b="1" dirty="0"/>
              <a:t>Invertir en la transición energética</a:t>
            </a:r>
          </a:p>
        </p:txBody>
      </p:sp>
    </p:spTree>
    <p:extLst>
      <p:ext uri="{BB962C8B-B14F-4D97-AF65-F5344CB8AC3E}">
        <p14:creationId xmlns:p14="http://schemas.microsoft.com/office/powerpoint/2010/main" val="371957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2;p19"/>
          <p:cNvSpPr txBox="1">
            <a:spLocks/>
          </p:cNvSpPr>
          <p:nvPr/>
        </p:nvSpPr>
        <p:spPr>
          <a:xfrm>
            <a:off x="0" y="0"/>
            <a:ext cx="9144000" cy="572700"/>
          </a:xfrm>
          <a:prstGeom prst="rect">
            <a:avLst/>
          </a:prstGeom>
          <a:gradFill>
            <a:gsLst>
              <a:gs pos="0">
                <a:srgbClr val="FF00FF"/>
              </a:gs>
              <a:gs pos="25000">
                <a:srgbClr val="A543F4"/>
              </a:gs>
              <a:gs pos="60000">
                <a:srgbClr val="4A86E8"/>
              </a:gs>
              <a:gs pos="100000">
                <a:srgbClr val="FF9900"/>
              </a:gs>
            </a:gsLst>
            <a:lin ang="13500032" scaled="0"/>
          </a:gradFill>
        </p:spPr>
        <p:txBody>
          <a:bodyPr spcFirstLastPara="1" wrap="square" lIns="91425" tIns="91425" rIns="91425" bIns="91425" anchor="t" anchorCtr="0">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Bef>
                <a:spcPts val="0"/>
              </a:spcBef>
            </a:pPr>
            <a:r>
              <a:rPr lang="en-GB" b="1" dirty="0">
                <a:solidFill>
                  <a:schemeClr val="lt1"/>
                </a:solidFill>
              </a:rPr>
              <a:t> </a:t>
            </a:r>
            <a:r>
              <a:rPr lang="en-GB" b="1" dirty="0" err="1">
                <a:solidFill>
                  <a:schemeClr val="lt1"/>
                </a:solidFill>
              </a:rPr>
              <a:t>Riesgos</a:t>
            </a:r>
            <a:r>
              <a:rPr lang="en-GB" b="1" dirty="0">
                <a:solidFill>
                  <a:schemeClr val="lt1"/>
                </a:solidFill>
              </a:rPr>
              <a:t> </a:t>
            </a:r>
            <a:r>
              <a:rPr lang="en-GB" b="1" dirty="0" err="1">
                <a:solidFill>
                  <a:schemeClr val="lt1"/>
                </a:solidFill>
              </a:rPr>
              <a:t>transición</a:t>
            </a:r>
            <a:endParaRPr lang="en-GB" b="1" dirty="0">
              <a:solidFill>
                <a:schemeClr val="lt1"/>
              </a:solidFill>
            </a:endParaRPr>
          </a:p>
        </p:txBody>
      </p:sp>
      <p:pic>
        <p:nvPicPr>
          <p:cNvPr id="4" name="Google Shape;98;p19"/>
          <p:cNvPicPr preferRelativeResize="0"/>
          <p:nvPr/>
        </p:nvPicPr>
        <p:blipFill rotWithShape="1">
          <a:blip r:embed="rId2">
            <a:alphaModFix/>
          </a:blip>
          <a:srcRect/>
          <a:stretch/>
        </p:blipFill>
        <p:spPr>
          <a:xfrm>
            <a:off x="8493900" y="0"/>
            <a:ext cx="650100" cy="730703"/>
          </a:xfrm>
          <a:prstGeom prst="rect">
            <a:avLst/>
          </a:prstGeom>
          <a:noFill/>
          <a:ln>
            <a:noFill/>
          </a:ln>
        </p:spPr>
      </p:pic>
      <p:sp>
        <p:nvSpPr>
          <p:cNvPr id="2" name="CuadroTexto 1"/>
          <p:cNvSpPr txBox="1"/>
          <p:nvPr/>
        </p:nvSpPr>
        <p:spPr>
          <a:xfrm>
            <a:off x="126258" y="989050"/>
            <a:ext cx="8170718" cy="2893100"/>
          </a:xfrm>
          <a:prstGeom prst="rect">
            <a:avLst/>
          </a:prstGeom>
          <a:noFill/>
        </p:spPr>
        <p:txBody>
          <a:bodyPr wrap="square" rtlCol="0">
            <a:spAutoFit/>
          </a:bodyPr>
          <a:lstStyle/>
          <a:p>
            <a:r>
              <a:rPr lang="es-ES" sz="2000" b="1" dirty="0"/>
              <a:t>Riesgos normativos y legales: </a:t>
            </a:r>
          </a:p>
          <a:p>
            <a:pPr marL="285750" indent="-285750">
              <a:buFont typeface="Arial" panose="020B0604020202020204" pitchFamily="34" charset="0"/>
              <a:buChar char="•"/>
            </a:pPr>
            <a:r>
              <a:rPr lang="es-ES" b="1" dirty="0"/>
              <a:t>EU </a:t>
            </a:r>
            <a:r>
              <a:rPr lang="es-ES" b="1" dirty="0" err="1"/>
              <a:t>Fit</a:t>
            </a:r>
            <a:r>
              <a:rPr lang="es-ES" b="1" dirty="0"/>
              <a:t> </a:t>
            </a:r>
            <a:r>
              <a:rPr lang="es-ES" b="1" dirty="0" err="1"/>
              <a:t>for</a:t>
            </a:r>
            <a:r>
              <a:rPr lang="es-ES" b="1" dirty="0"/>
              <a:t> 55 </a:t>
            </a:r>
            <a:r>
              <a:rPr lang="es-ES" dirty="0"/>
              <a:t>reducción neta emisiones GEI EU 55% 2030 re 1990. Neutralidad 2050</a:t>
            </a:r>
          </a:p>
          <a:p>
            <a:pPr marL="285750" indent="-285750">
              <a:buFont typeface="Arial" panose="020B0604020202020204" pitchFamily="34" charset="0"/>
              <a:buChar char="•"/>
            </a:pPr>
            <a:r>
              <a:rPr lang="es-ES" b="1" dirty="0"/>
              <a:t>España: ley CC y TE </a:t>
            </a:r>
            <a:r>
              <a:rPr lang="es-ES" dirty="0"/>
              <a:t>reducción 23% GEI 2030 re 1990. Neutralidad 2050. Art. 32 Integración riesgo CC, y entidades crédito objetivos </a:t>
            </a:r>
            <a:r>
              <a:rPr lang="es-ES" dirty="0" err="1"/>
              <a:t>descarbonización</a:t>
            </a:r>
            <a:r>
              <a:rPr lang="es-ES" dirty="0"/>
              <a:t> carteras préstamo e inversión alineados con AP.</a:t>
            </a:r>
          </a:p>
          <a:p>
            <a:endParaRPr lang="es-ES" dirty="0"/>
          </a:p>
          <a:p>
            <a:pPr marL="285750" indent="-285750">
              <a:buFont typeface="Arial" panose="020B0604020202020204" pitchFamily="34" charset="0"/>
              <a:buChar char="•"/>
            </a:pPr>
            <a:r>
              <a:rPr lang="es-ES" dirty="0"/>
              <a:t>Riesgo de que una compañía sea demandada por su contribución al CC y negligencia en mitigación o falta transparencia en riesgos. </a:t>
            </a:r>
          </a:p>
          <a:p>
            <a:endParaRPr lang="es-ES" dirty="0"/>
          </a:p>
        </p:txBody>
      </p:sp>
      <p:sp>
        <p:nvSpPr>
          <p:cNvPr id="5" name="CuadroTexto 4"/>
          <p:cNvSpPr txBox="1"/>
          <p:nvPr/>
        </p:nvSpPr>
        <p:spPr>
          <a:xfrm>
            <a:off x="213964" y="3763824"/>
            <a:ext cx="8070388" cy="954107"/>
          </a:xfrm>
          <a:prstGeom prst="rect">
            <a:avLst/>
          </a:prstGeom>
          <a:noFill/>
        </p:spPr>
        <p:txBody>
          <a:bodyPr wrap="square" rtlCol="0">
            <a:spAutoFit/>
          </a:bodyPr>
          <a:lstStyle/>
          <a:p>
            <a:r>
              <a:rPr lang="es-ES" sz="2000" b="1" dirty="0"/>
              <a:t>Riesgos tecnológicos </a:t>
            </a:r>
            <a:r>
              <a:rPr lang="es-ES" dirty="0"/>
              <a:t>derivados de perdida de valor anticipado de activos frente a avances tecnológicos que reducen emisiones. </a:t>
            </a:r>
          </a:p>
          <a:p>
            <a:endParaRPr lang="es-ES" dirty="0"/>
          </a:p>
        </p:txBody>
      </p:sp>
      <p:sp>
        <p:nvSpPr>
          <p:cNvPr id="6" name="CuadroTexto 5"/>
          <p:cNvSpPr txBox="1"/>
          <p:nvPr/>
        </p:nvSpPr>
        <p:spPr>
          <a:xfrm>
            <a:off x="213964" y="4599605"/>
            <a:ext cx="8604986" cy="954107"/>
          </a:xfrm>
          <a:prstGeom prst="rect">
            <a:avLst/>
          </a:prstGeom>
          <a:noFill/>
        </p:spPr>
        <p:txBody>
          <a:bodyPr wrap="square" rtlCol="0">
            <a:spAutoFit/>
          </a:bodyPr>
          <a:lstStyle/>
          <a:p>
            <a:r>
              <a:rPr lang="es-ES" sz="2000" b="1" dirty="0"/>
              <a:t>Riesgos de mercado </a:t>
            </a:r>
            <a:r>
              <a:rPr lang="es-ES" dirty="0"/>
              <a:t>por la preferencia de los consumidores por productos sostenibles. Activos varados</a:t>
            </a:r>
          </a:p>
          <a:p>
            <a:endParaRPr lang="es-ES" dirty="0"/>
          </a:p>
        </p:txBody>
      </p:sp>
      <p:sp>
        <p:nvSpPr>
          <p:cNvPr id="7" name="CuadroTexto 6"/>
          <p:cNvSpPr txBox="1"/>
          <p:nvPr/>
        </p:nvSpPr>
        <p:spPr>
          <a:xfrm>
            <a:off x="226588" y="5540861"/>
            <a:ext cx="8070388" cy="954107"/>
          </a:xfrm>
          <a:prstGeom prst="rect">
            <a:avLst/>
          </a:prstGeom>
          <a:noFill/>
        </p:spPr>
        <p:txBody>
          <a:bodyPr wrap="square" rtlCol="0">
            <a:spAutoFit/>
          </a:bodyPr>
          <a:lstStyle/>
          <a:p>
            <a:r>
              <a:rPr lang="es-ES" sz="2000" b="1" dirty="0"/>
              <a:t>Riesgo </a:t>
            </a:r>
            <a:r>
              <a:rPr lang="es-ES" sz="2000" b="1" dirty="0" err="1"/>
              <a:t>reputacional</a:t>
            </a:r>
            <a:r>
              <a:rPr lang="es-ES" sz="2000" b="1" dirty="0"/>
              <a:t> </a:t>
            </a:r>
            <a:r>
              <a:rPr lang="es-ES" dirty="0"/>
              <a:t>al ser percibida une empresa como obstáculo a la necesaria transición ecológica</a:t>
            </a:r>
          </a:p>
          <a:p>
            <a:endParaRPr lang="es-ES" dirty="0"/>
          </a:p>
        </p:txBody>
      </p:sp>
    </p:spTree>
    <p:extLst>
      <p:ext uri="{BB962C8B-B14F-4D97-AF65-F5344CB8AC3E}">
        <p14:creationId xmlns:p14="http://schemas.microsoft.com/office/powerpoint/2010/main" val="22334565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938</TotalTime>
  <Words>556</Words>
  <Application>Microsoft Office PowerPoint</Application>
  <PresentationFormat>Presentación en pantalla (4:3)</PresentationFormat>
  <Paragraphs>75</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 Asuncion</dc:creator>
  <cp:lastModifiedBy>Ana Belen Sanchez</cp:lastModifiedBy>
  <cp:revision>54</cp:revision>
  <dcterms:created xsi:type="dcterms:W3CDTF">2022-03-09T12:27:54Z</dcterms:created>
  <dcterms:modified xsi:type="dcterms:W3CDTF">2022-03-17T10:03:39Z</dcterms:modified>
</cp:coreProperties>
</file>